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9" r:id="rId6"/>
    <p:sldId id="280" r:id="rId7"/>
    <p:sldId id="288" r:id="rId8"/>
    <p:sldId id="282" r:id="rId9"/>
    <p:sldId id="286" r:id="rId10"/>
    <p:sldId id="283" r:id="rId11"/>
    <p:sldId id="287" r:id="rId12"/>
    <p:sldId id="276" r:id="rId13"/>
    <p:sldId id="284" r:id="rId14"/>
    <p:sldId id="270" r:id="rId15"/>
    <p:sldId id="277" r:id="rId1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86432" autoAdjust="0"/>
  </p:normalViewPr>
  <p:slideViewPr>
    <p:cSldViewPr snapToGrid="0">
      <p:cViewPr>
        <p:scale>
          <a:sx n="66" d="100"/>
          <a:sy n="66" d="100"/>
        </p:scale>
        <p:origin x="495" y="-12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EBDFC85-A4BF-4468-8720-A972D5EC5F2C}" type="datetime1">
              <a:rPr lang="en-GB" smtClean="0"/>
              <a:t>28/03/2025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4DB74FA-BCF5-412C-B474-5CA730E53DF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18DF7A2-6F18-4123-ADF9-E8A9C8607367}" type="datetime1">
              <a:rPr lang="en-GB" noProof="0" smtClean="0"/>
              <a:t>28/03/2025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ADF348-2A86-4531-BD4E-BD8C0BBDAD47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5ADF348-2A86-4531-BD4E-BD8C0BBDAD4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746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30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EFFDD-A2CF-87FC-4F25-91637A079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339F12-E5D0-A86B-487B-BA9190814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50CA1B-E283-989D-F7F6-5D6AFB5A8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73E91-32AC-BBC2-200D-C6B5A5BBC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28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B8678-84BC-1299-3F53-C27C703E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92DA3-44DE-DC06-FF5F-DF884C6C7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A7616-44FE-F4F4-7C8D-A5584D05A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F6F0F-FB96-1C44-7567-411406FB1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70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5986-585B-68B5-D4C8-64A8EAB4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C6B71-EE5A-081D-7DA4-9CCF52AC2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A40CC-FA33-B39C-C3F1-FFBC6A8A9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6DA00-F181-61D4-12FF-F4CC723B5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2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7AFE1-EFF8-21A0-1CA3-5DCDE9B7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519DC7-4A19-616F-17C7-D5FAB3C47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699B2-C7B2-0127-10F8-C9F3A7DFC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6AACF-7BB0-DC80-2494-DC15B5306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075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56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5F95A-BB12-2CE0-F801-248258DF4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7631A-4251-DD87-398B-867C86923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615CD-21D8-3105-A06C-91446ABA6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62187-AE19-B316-6724-2FF638EE9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54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pPr rtl="0"/>
            <a:r>
              <a:rPr lang="en-GB" noProof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>
                <a:cs typeface="Calibri"/>
              </a:rPr>
              <a:t>Mastertextformat bearbeiten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>
                <a:cs typeface="Calibri"/>
              </a:rPr>
              <a:t>Mastertextformat bearbeiten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>
                <a:cs typeface="Calibri"/>
              </a:rPr>
              <a:t>Mastertextformat bearbeiten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cs typeface="Calibri"/>
              </a:rPr>
              <a:t>Click to edit master text style</a:t>
            </a:r>
          </a:p>
          <a:p>
            <a:pPr rtl="0"/>
            <a:endParaRPr lang="en-GB" noProof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en-GB" sz="5400" noProof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2000" noProof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 anchor="b">
            <a:normAutofit/>
          </a:bodyPr>
          <a:lstStyle>
            <a:lvl1pPr>
              <a:defRPr sz="7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7CE633F-9882-4A5C-83A2-1109D0C73261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en-GB" sz="5400" noProof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2000" noProof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986" y="2280106"/>
            <a:ext cx="4250473" cy="2023664"/>
          </a:xfrm>
        </p:spPr>
        <p:txBody>
          <a:bodyPr rtlCol="0" anchor="ctr">
            <a:noAutofit/>
          </a:bodyPr>
          <a:lstStyle/>
          <a:p>
            <a:pPr rtl="0"/>
            <a:br>
              <a:rPr lang="en-GB" sz="8000" dirty="0"/>
            </a:br>
            <a:r>
              <a:rPr lang="en-GB" sz="8000" dirty="0"/>
              <a:t>Co-Pilot</a:t>
            </a:r>
          </a:p>
        </p:txBody>
      </p:sp>
      <p:pic>
        <p:nvPicPr>
          <p:cNvPr id="3" name="Grafik 2" descr="Ein Bild, das Grafiken, Zeichnung, Grafikdesign, Clipart enthält.&#10;&#10;KI-generierte Inhalte können fehlerhaft sein.">
            <a:extLst>
              <a:ext uri="{FF2B5EF4-FFF2-40B4-BE49-F238E27FC236}">
                <a16:creationId xmlns:a16="http://schemas.microsoft.com/office/drawing/2014/main" id="{D62A566E-0B06-1364-7755-B1403AA3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59" r="16130"/>
          <a:stretch/>
        </p:blipFill>
        <p:spPr>
          <a:xfrm>
            <a:off x="20" y="10"/>
            <a:ext cx="4657325" cy="6857990"/>
          </a:xfrm>
          <a:prstGeom prst="rect">
            <a:avLst/>
          </a:prstGeom>
          <a:noFill/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1B1D89F-7ECA-7858-5C2B-BF346361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1</a:t>
            </a:fld>
            <a:endParaRPr lang="en-GB" noProof="0"/>
          </a:p>
        </p:txBody>
      </p:sp>
      <p:pic>
        <p:nvPicPr>
          <p:cNvPr id="5" name="Grafik 4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1D764BC6-8FA9-0501-0EDB-619E1A855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317" y="136525"/>
            <a:ext cx="3253654" cy="12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E0CA6-B98F-347F-CBFD-BDDC106E3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F24A-244F-BF55-F90A-ECCE75AE5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4174011" cy="1700784"/>
          </a:xfrm>
        </p:spPr>
        <p:txBody>
          <a:bodyPr rtlCol="0"/>
          <a:lstStyle/>
          <a:p>
            <a:pPr rtl="0"/>
            <a:r>
              <a:rPr lang="de-DE" dirty="0"/>
              <a:t>Zertifikat</a:t>
            </a:r>
            <a:endParaRPr lang="en-GB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29CDC281-103A-843F-74A9-BF67E64F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en-GB" dirty="0"/>
              <a:t>Sample Footer Text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29621D30-C222-C3C1-F09C-D33B6C81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en-GB" smtClean="0"/>
              <a:pPr rtl="0"/>
              <a:t>10</a:t>
            </a:fld>
            <a:endParaRPr lang="en-GB" dirty="0"/>
          </a:p>
        </p:txBody>
      </p:sp>
      <p:pic>
        <p:nvPicPr>
          <p:cNvPr id="10" name="Inhaltsplatzhalter 9" descr="Ein Bild, das Text, Screenshot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9031A1F3-19F6-986A-F7D8-35743E08E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2796" y="2390759"/>
            <a:ext cx="2341500" cy="4162667"/>
          </a:xfrm>
        </p:spPr>
      </p:pic>
      <p:pic>
        <p:nvPicPr>
          <p:cNvPr id="11" name="Grafik 10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12E02BAD-67EB-C15E-15E4-179B0BB51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317" y="136525"/>
            <a:ext cx="3253654" cy="12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83" y="3174722"/>
            <a:ext cx="6333344" cy="987981"/>
          </a:xfrm>
        </p:spPr>
        <p:txBody>
          <a:bodyPr rtlCol="0">
            <a:normAutofit/>
          </a:bodyPr>
          <a:lstStyle/>
          <a:p>
            <a:pPr rtl="0"/>
            <a:r>
              <a:rPr lang="de-DE" sz="4800" dirty="0"/>
              <a:t>Zusammenfassung</a:t>
            </a:r>
            <a:endParaRPr lang="en-GB" sz="4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en-GB" smtClean="0"/>
              <a:pPr rtl="0"/>
              <a:t>11</a:t>
            </a:fld>
            <a:endParaRPr lang="en-GB"/>
          </a:p>
        </p:txBody>
      </p:sp>
      <p:pic>
        <p:nvPicPr>
          <p:cNvPr id="4" name="Grafik 3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EA2362AB-B6F7-4756-E76C-1F54EC55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83" y="180068"/>
            <a:ext cx="3253654" cy="1219672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92C6529-EF55-3218-EECC-8E3A0EF988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1422712D-7FEF-C943-D794-C01B2DEA4A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C24F9190-E85E-C4D2-A670-6DCABE52FC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C79CC4E5-D266-182D-AB27-B96C2265DB3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564" y="3029505"/>
            <a:ext cx="3151893" cy="1700784"/>
          </a:xfrm>
        </p:spPr>
        <p:txBody>
          <a:bodyPr rtlCol="0"/>
          <a:lstStyle/>
          <a:p>
            <a:pPr rtl="0"/>
            <a:r>
              <a:rPr lang="de-DE" dirty="0"/>
              <a:t>D</a:t>
            </a:r>
            <a:r>
              <a:rPr lang="en-GB" dirty="0" err="1"/>
              <a:t>anke</a:t>
            </a:r>
            <a:r>
              <a:rPr lang="en-GB" dirty="0"/>
              <a:t>!</a:t>
            </a:r>
          </a:p>
        </p:txBody>
      </p:sp>
      <p:pic>
        <p:nvPicPr>
          <p:cNvPr id="27" name="Picture Placeholder 26" descr="Image of a typewriter with &quot;The End.&quot; typed on the paper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en-GB" smtClean="0"/>
              <a:pPr rtl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rtlCol="0" anchor="ctr"/>
          <a:lstStyle/>
          <a:p>
            <a:pPr rtl="0"/>
            <a:r>
              <a:rPr lang="en-GB" dirty="0"/>
              <a:t>Problem</a:t>
            </a:r>
          </a:p>
          <a:p>
            <a:pPr rtl="0"/>
            <a:r>
              <a:rPr lang="en-GB" dirty="0"/>
              <a:t>Workflow</a:t>
            </a:r>
          </a:p>
          <a:p>
            <a:pPr rtl="0"/>
            <a:r>
              <a:rPr lang="en-GB" dirty="0" err="1"/>
              <a:t>Technischer</a:t>
            </a:r>
            <a:r>
              <a:rPr lang="en-GB" dirty="0"/>
              <a:t> Aufbau</a:t>
            </a:r>
          </a:p>
          <a:p>
            <a:pPr rtl="0"/>
            <a:r>
              <a:rPr lang="en-GB" dirty="0"/>
              <a:t>Demo</a:t>
            </a:r>
          </a:p>
          <a:p>
            <a:pPr rtl="0"/>
            <a:r>
              <a:rPr lang="en-GB" dirty="0" err="1"/>
              <a:t>Weitere</a:t>
            </a:r>
            <a:r>
              <a:rPr lang="en-GB" dirty="0"/>
              <a:t> Use Cases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2" name="Grafik 1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64C9BD07-D362-AD31-61F6-1D341771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317" y="136525"/>
            <a:ext cx="3253654" cy="1219672"/>
          </a:xfrm>
          <a:prstGeom prst="rect">
            <a:avLst/>
          </a:prstGeom>
        </p:spPr>
      </p:pic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327CB77-EF9E-E45A-D96D-856D98C888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789EEBD-6251-862E-4899-24150E2B53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en-GB" smtClean="0"/>
              <a:pPr rtl="0"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3" name="Grafik 12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C2533B25-9268-0E3B-DF63-5E6A692C5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602" y="296182"/>
            <a:ext cx="3253654" cy="1219672"/>
          </a:xfrm>
          <a:prstGeom prst="rect">
            <a:avLst/>
          </a:prstGeom>
        </p:spPr>
      </p:pic>
      <p:pic>
        <p:nvPicPr>
          <p:cNvPr id="30" name="Grafik 29" descr="Ein Bild, das Text, Screenshot, Schrift, Algebra enthält.&#10;&#10;KI-generierte Inhalte können fehlerhaft sein.">
            <a:extLst>
              <a:ext uri="{FF2B5EF4-FFF2-40B4-BE49-F238E27FC236}">
                <a16:creationId xmlns:a16="http://schemas.microsoft.com/office/drawing/2014/main" id="{EAF15330-BC52-2D67-B176-BF44A9D32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566870"/>
            <a:ext cx="3962246" cy="2470577"/>
          </a:xfrm>
          <a:prstGeom prst="rect">
            <a:avLst/>
          </a:prstGeom>
        </p:spPr>
      </p:pic>
      <p:pic>
        <p:nvPicPr>
          <p:cNvPr id="32" name="Grafik 31" descr="Ein Bild, das Kunst, Roboter, Im Haus enthält.&#10;&#10;KI-generierte Inhalte können fehlerhaft sein.">
            <a:extLst>
              <a:ext uri="{FF2B5EF4-FFF2-40B4-BE49-F238E27FC236}">
                <a16:creationId xmlns:a16="http://schemas.microsoft.com/office/drawing/2014/main" id="{5B3DF844-96DE-78A1-6373-EFB3F3789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41" y="2414788"/>
            <a:ext cx="4107917" cy="4125398"/>
          </a:xfrm>
          <a:prstGeom prst="rect">
            <a:avLst/>
          </a:prstGeom>
        </p:spPr>
      </p:pic>
      <p:pic>
        <p:nvPicPr>
          <p:cNvPr id="34" name="Grafik 33" descr="Ein Bild, das Text, Screenshot, Schrift, Algebra enthält.&#10;&#10;KI-generierte Inhalte können fehlerhaft sein.">
            <a:extLst>
              <a:ext uri="{FF2B5EF4-FFF2-40B4-BE49-F238E27FC236}">
                <a16:creationId xmlns:a16="http://schemas.microsoft.com/office/drawing/2014/main" id="{5124EC62-4E13-CE5E-8ED1-7F5928E06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067" y="2410946"/>
            <a:ext cx="6477904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06041-F3B1-FECF-DF02-5276CB0C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147A-2D2F-412A-E4A1-B8186BB6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de-DE" dirty="0"/>
              <a:t>Problem</a:t>
            </a:r>
            <a:endParaRPr lang="en-GB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FFCDCB5-BA8C-007E-F6DE-401FC4E1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8233" y="2184431"/>
            <a:ext cx="3236976" cy="892048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/>
              <a:t>GerätEinrichtung</a:t>
            </a:r>
            <a:endParaRPr lang="en-US" sz="2400" dirty="0"/>
          </a:p>
        </p:txBody>
      </p:sp>
      <p:pic>
        <p:nvPicPr>
          <p:cNvPr id="10" name="Bildplatzhalter 9" descr="Ein Bild, das Im Haus, medizinische Ausrüstung, Maschine, Gesundheitsversorgung enthält.&#10;&#10;KI-generierte Inhalte können fehlerhaft sein.">
            <a:extLst>
              <a:ext uri="{FF2B5EF4-FFF2-40B4-BE49-F238E27FC236}">
                <a16:creationId xmlns:a16="http://schemas.microsoft.com/office/drawing/2014/main" id="{B6162F8D-8DC4-A6D0-F692-3D48215A43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877" r="-5" b="11204"/>
          <a:stretch/>
        </p:blipFill>
        <p:spPr>
          <a:xfrm>
            <a:off x="1202853" y="3086779"/>
            <a:ext cx="3872356" cy="3094565"/>
          </a:xfrm>
          <a:noFill/>
        </p:spPr>
      </p:pic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97E2A5B3-E9D3-1EA2-A845-E4F76C913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04590" y="2168963"/>
            <a:ext cx="3236976" cy="892048"/>
          </a:xfrm>
        </p:spPr>
        <p:txBody>
          <a:bodyPr/>
          <a:lstStyle/>
          <a:p>
            <a:pPr algn="ctr"/>
            <a:r>
              <a:rPr lang="en-US" dirty="0"/>
              <a:t>Reha </a:t>
            </a:r>
          </a:p>
        </p:txBody>
      </p:sp>
      <p:pic>
        <p:nvPicPr>
          <p:cNvPr id="12" name="Bildplatzhalter 11" descr="Ein Bild, das Kleidung, Person, Mann, Im Haus enthält.&#10;&#10;KI-generierte Inhalte können fehlerhaft sein.">
            <a:extLst>
              <a:ext uri="{FF2B5EF4-FFF2-40B4-BE49-F238E27FC236}">
                <a16:creationId xmlns:a16="http://schemas.microsoft.com/office/drawing/2014/main" id="{1E6D669E-A9A3-D5A6-1684-1DDABA607D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r="16469" b="-4"/>
          <a:stretch/>
        </p:blipFill>
        <p:spPr>
          <a:xfrm>
            <a:off x="7165774" y="3107201"/>
            <a:ext cx="3697087" cy="2954500"/>
          </a:xfrm>
          <a:noFill/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A4E3845-6496-ACA9-E4BB-3B533FDE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en-GB" smtClean="0"/>
              <a:pPr rtl="0"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13" name="Grafik 12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41B91E0A-4642-CB58-A61F-7B2D3AE75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317" y="136525"/>
            <a:ext cx="3253654" cy="12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972F7-FD6F-BF30-686D-BE711019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986F-B89F-60D2-E13B-2BE96D9E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de-DE" dirty="0"/>
              <a:t>USECASES</a:t>
            </a:r>
            <a:endParaRPr lang="en-GB" dirty="0"/>
          </a:p>
        </p:txBody>
      </p:sp>
      <p:pic>
        <p:nvPicPr>
          <p:cNvPr id="13" name="Bildplatzhalter 12" descr="Ein Bild, das Kleidung, Person, medizinische Ausrüstung, Im Haus enthält.&#10;&#10;KI-generierte Inhalte können fehlerhaft sein.">
            <a:extLst>
              <a:ext uri="{FF2B5EF4-FFF2-40B4-BE49-F238E27FC236}">
                <a16:creationId xmlns:a16="http://schemas.microsoft.com/office/drawing/2014/main" id="{09929373-3528-84BC-705C-57B8979754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r="-2" b="19578"/>
          <a:stretch/>
        </p:blipFill>
        <p:spPr>
          <a:xfrm>
            <a:off x="1087771" y="1771457"/>
            <a:ext cx="4174165" cy="2586805"/>
          </a:xfrm>
          <a:noFill/>
        </p:spPr>
      </p:pic>
      <p:pic>
        <p:nvPicPr>
          <p:cNvPr id="9" name="Bildplatzhalter 8" descr="Ein Bild, das Person, Menschliches Gesicht, Kleidung, Wand enthält.&#10;&#10;KI-generierte Inhalte können fehlerhaft sein.">
            <a:extLst>
              <a:ext uri="{FF2B5EF4-FFF2-40B4-BE49-F238E27FC236}">
                <a16:creationId xmlns:a16="http://schemas.microsoft.com/office/drawing/2014/main" id="{D727B7FF-33E6-8EB1-11DC-EA2CAE1FB8B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r="-2" b="6233"/>
          <a:stretch/>
        </p:blipFill>
        <p:spPr>
          <a:xfrm>
            <a:off x="6248910" y="1756943"/>
            <a:ext cx="4818888" cy="2586806"/>
          </a:xfrm>
          <a:noFill/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E38E8-55B3-84AC-C5F4-F9D3E78DD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/>
              <a:t>20XX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6ED375A-EE33-4C20-199A-B8443FC3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en-GB" smtClean="0"/>
              <a:pPr rtl="0"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18" name="Content Placeholder 41">
            <a:extLst>
              <a:ext uri="{FF2B5EF4-FFF2-40B4-BE49-F238E27FC236}">
                <a16:creationId xmlns:a16="http://schemas.microsoft.com/office/drawing/2014/main" id="{7260FB81-07E5-3F0B-71E8-62F79B4E1B69}"/>
              </a:ext>
            </a:extLst>
          </p:cNvPr>
          <p:cNvSpPr txBox="1">
            <a:spLocks/>
          </p:cNvSpPr>
          <p:nvPr/>
        </p:nvSpPr>
        <p:spPr>
          <a:xfrm>
            <a:off x="4078005" y="4781589"/>
            <a:ext cx="3730172" cy="11257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1000"/>
              </a:lnSpc>
            </a:pPr>
            <a:r>
              <a:rPr lang="de-DE" sz="1800" dirty="0"/>
              <a:t>Förderung der Selbständigkeit</a:t>
            </a:r>
          </a:p>
          <a:p>
            <a:pPr>
              <a:lnSpc>
                <a:spcPct val="91000"/>
              </a:lnSpc>
            </a:pPr>
            <a:r>
              <a:rPr lang="de-DE" sz="1800" dirty="0"/>
              <a:t>Echtzeit Interaktion mit dem System </a:t>
            </a:r>
          </a:p>
          <a:p>
            <a:pPr>
              <a:lnSpc>
                <a:spcPct val="91000"/>
              </a:lnSpc>
            </a:pPr>
            <a:endParaRPr lang="de-DE" sz="1800" dirty="0"/>
          </a:p>
          <a:p>
            <a:pPr>
              <a:lnSpc>
                <a:spcPct val="91000"/>
              </a:lnSpc>
            </a:pPr>
            <a:endParaRPr lang="de-DE" sz="1800" dirty="0"/>
          </a:p>
          <a:p>
            <a:pPr>
              <a:lnSpc>
                <a:spcPct val="91000"/>
              </a:lnSpc>
            </a:pPr>
            <a:endParaRPr lang="en-GB" sz="1800" dirty="0"/>
          </a:p>
        </p:txBody>
      </p:sp>
      <p:sp>
        <p:nvSpPr>
          <p:cNvPr id="19" name="Content Placeholder 41">
            <a:extLst>
              <a:ext uri="{FF2B5EF4-FFF2-40B4-BE49-F238E27FC236}">
                <a16:creationId xmlns:a16="http://schemas.microsoft.com/office/drawing/2014/main" id="{F5EC430F-66A2-9C38-F98A-B1EF1C1CA1C4}"/>
              </a:ext>
            </a:extLst>
          </p:cNvPr>
          <p:cNvSpPr txBox="1">
            <a:spLocks/>
          </p:cNvSpPr>
          <p:nvPr/>
        </p:nvSpPr>
        <p:spPr>
          <a:xfrm>
            <a:off x="6248910" y="4781589"/>
            <a:ext cx="3730172" cy="129989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1000"/>
              </a:lnSpc>
            </a:pPr>
            <a:endParaRPr lang="de-DE" sz="1800" dirty="0"/>
          </a:p>
          <a:p>
            <a:pPr>
              <a:lnSpc>
                <a:spcPct val="91000"/>
              </a:lnSpc>
            </a:pPr>
            <a:endParaRPr lang="de-DE" sz="1800" dirty="0"/>
          </a:p>
          <a:p>
            <a:pPr>
              <a:lnSpc>
                <a:spcPct val="91000"/>
              </a:lnSpc>
            </a:pPr>
            <a:endParaRPr lang="en-GB" sz="1800" dirty="0"/>
          </a:p>
        </p:txBody>
      </p:sp>
      <p:pic>
        <p:nvPicPr>
          <p:cNvPr id="20" name="Grafik 19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CE3A32C7-9F44-B23D-3366-EEBEAC279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317" y="136525"/>
            <a:ext cx="3253654" cy="12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7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A73E2-6616-E08C-EE46-16F56179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8FE0-C66B-9DC2-215B-1A97F28C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 err="1"/>
              <a:t>Beispiel</a:t>
            </a:r>
            <a:endParaRPr lang="en-GB" dirty="0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2A8E3D77-E54D-D753-F1F5-AB7E9BEF0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272" y="3429000"/>
            <a:ext cx="5451875" cy="1700784"/>
          </a:xfrm>
        </p:spPr>
        <p:txBody>
          <a:bodyPr rtlCol="0">
            <a:normAutofit/>
          </a:bodyPr>
          <a:lstStyle/>
          <a:p>
            <a:pPr marL="457200" indent="-4572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de-DE" dirty="0"/>
              <a:t>ECMO Maschine.</a:t>
            </a:r>
          </a:p>
          <a:p>
            <a:pPr marL="457200" indent="-457200" rtl="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de-DE" dirty="0"/>
              <a:t>Einrichtung der Maschine gemäß Bedienungsanleitung</a:t>
            </a:r>
          </a:p>
          <a:p>
            <a:pPr marL="457200" indent="-457200" rtl="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 rtl="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 rtl="0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B2E0741-5A8D-37F5-CA03-89D3AC5D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en-GB" smtClean="0"/>
              <a:pPr rtl="0"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8" name="Grafik 7" descr="Ein Bild, das Text, Elektronik, Screenshot enthält.&#10;&#10;KI-generierte Inhalte können fehlerhaft sein.">
            <a:extLst>
              <a:ext uri="{FF2B5EF4-FFF2-40B4-BE49-F238E27FC236}">
                <a16:creationId xmlns:a16="http://schemas.microsoft.com/office/drawing/2014/main" id="{D0D0BD55-3FDB-027E-C78D-7D0D4F27C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85" y="1661066"/>
            <a:ext cx="3538399" cy="4695284"/>
          </a:xfrm>
          <a:prstGeom prst="rect">
            <a:avLst/>
          </a:prstGeom>
        </p:spPr>
      </p:pic>
      <p:pic>
        <p:nvPicPr>
          <p:cNvPr id="10" name="Grafik 9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8B2AAB73-FC1E-56A0-C35E-F7AA90056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317" y="136525"/>
            <a:ext cx="3253654" cy="12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7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1679-0F83-1FA2-2323-0F87D96D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856A-6C84-A7B0-7A01-B4E61828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r>
              <a:rPr lang="en-GB" dirty="0" err="1"/>
              <a:t>TechnischeR</a:t>
            </a:r>
            <a:r>
              <a:rPr lang="en-GB" dirty="0"/>
              <a:t> Aufbau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73C372C5-2E59-56C3-BB7E-D568970EF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38" y="2989113"/>
            <a:ext cx="10268712" cy="2598845"/>
          </a:xfrm>
        </p:spPr>
        <p:txBody>
          <a:bodyPr rtlCol="0">
            <a:normAutofit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sz="2400" b="1" dirty="0"/>
              <a:t>“EM German (LLM)”: </a:t>
            </a:r>
            <a:r>
              <a:rPr lang="en-GB" sz="2400" dirty="0"/>
              <a:t>Auf Llama2/Mistral/</a:t>
            </a:r>
            <a:r>
              <a:rPr lang="en-GB" sz="2400" dirty="0" err="1"/>
              <a:t>LeoLM</a:t>
            </a:r>
            <a:r>
              <a:rPr lang="en-GB" sz="2400" dirty="0"/>
              <a:t>–</a:t>
            </a:r>
            <a:r>
              <a:rPr lang="en-GB" sz="2400" dirty="0" err="1"/>
              <a:t>basierende</a:t>
            </a:r>
            <a:r>
              <a:rPr lang="en-GB" sz="2400" dirty="0"/>
              <a:t> Modelle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sz="2400" dirty="0" err="1"/>
              <a:t>Bedienungsanleitung</a:t>
            </a:r>
            <a:r>
              <a:rPr lang="en-GB" sz="2400" dirty="0"/>
              <a:t> </a:t>
            </a:r>
            <a:r>
              <a:rPr lang="en-GB" sz="2400" dirty="0" err="1"/>
              <a:t>als</a:t>
            </a:r>
            <a:r>
              <a:rPr lang="en-GB" sz="2400" dirty="0"/>
              <a:t> </a:t>
            </a:r>
            <a:r>
              <a:rPr lang="en-GB" sz="2400" dirty="0" err="1"/>
              <a:t>Kontext</a:t>
            </a:r>
            <a:r>
              <a:rPr lang="en-GB" sz="2400" dirty="0"/>
              <a:t> für das LLM (Mini RAG)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sz="2400" dirty="0" err="1"/>
              <a:t>Sprache</a:t>
            </a:r>
            <a:r>
              <a:rPr lang="en-GB" sz="2400" dirty="0"/>
              <a:t> des Copilots “</a:t>
            </a:r>
            <a:r>
              <a:rPr lang="en-GB" sz="2400" dirty="0" err="1"/>
              <a:t>optimieren</a:t>
            </a:r>
            <a:r>
              <a:rPr lang="en-GB" sz="2400" dirty="0"/>
              <a:t>” </a:t>
            </a:r>
            <a:r>
              <a:rPr lang="en-GB" sz="2400" dirty="0" err="1"/>
              <a:t>mit</a:t>
            </a:r>
            <a:r>
              <a:rPr lang="en-GB" sz="2400" dirty="0"/>
              <a:t> </a:t>
            </a:r>
            <a:r>
              <a:rPr lang="en-GB" sz="2400" dirty="0" err="1"/>
              <a:t>dem</a:t>
            </a:r>
            <a:r>
              <a:rPr lang="en-GB" sz="2400" dirty="0"/>
              <a:t> </a:t>
            </a:r>
            <a:r>
              <a:rPr lang="en-GB" sz="2400" dirty="0" err="1"/>
              <a:t>Sprachprofil</a:t>
            </a:r>
            <a:r>
              <a:rPr lang="en-GB" sz="2400" dirty="0"/>
              <a:t> des </a:t>
            </a:r>
            <a:r>
              <a:rPr lang="en-GB" sz="2400" dirty="0" err="1"/>
              <a:t>Nutzers</a:t>
            </a:r>
            <a:endParaRPr lang="en-GB" sz="2400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sz="2400" dirty="0" err="1"/>
              <a:t>Erstelllung</a:t>
            </a:r>
            <a:r>
              <a:rPr lang="en-GB" sz="2400" dirty="0"/>
              <a:t> </a:t>
            </a:r>
            <a:r>
              <a:rPr lang="en-GB" sz="2400" dirty="0" err="1"/>
              <a:t>eines</a:t>
            </a:r>
            <a:r>
              <a:rPr lang="en-GB" sz="2400" dirty="0"/>
              <a:t> </a:t>
            </a:r>
            <a:r>
              <a:rPr lang="en-GB" sz="2400" dirty="0" err="1"/>
              <a:t>Zertifikat</a:t>
            </a:r>
            <a:r>
              <a:rPr lang="en-GB" sz="2400" dirty="0"/>
              <a:t> (</a:t>
            </a:r>
            <a:r>
              <a:rPr lang="en-GB" sz="2400" dirty="0" err="1"/>
              <a:t>Validierung</a:t>
            </a:r>
            <a:r>
              <a:rPr lang="en-GB" sz="2400" dirty="0"/>
              <a:t>) für den </a:t>
            </a:r>
            <a:r>
              <a:rPr lang="en-GB" sz="2400" dirty="0" err="1"/>
              <a:t>Nutzer</a:t>
            </a:r>
            <a:r>
              <a:rPr lang="en-GB" sz="2400" dirty="0"/>
              <a:t>/Organisation 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B969068-1977-06FB-E746-96D76490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en-GB" smtClean="0"/>
              <a:pPr rtl="0"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7" name="Grafik 6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97568E3D-AAA7-37A0-AC8B-48ECDEBC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402" y="210401"/>
            <a:ext cx="3253654" cy="12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928B33-8F57-2DCF-8720-F943CF6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7CE633F-9882-4A5C-83A2-1109D0C73261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72B051-74AD-5FA3-8957-3F458F64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2" y="2478279"/>
            <a:ext cx="5715773" cy="2828625"/>
          </a:xfrm>
          <a:prstGeom prst="rect">
            <a:avLst/>
          </a:prstGeom>
        </p:spPr>
      </p:pic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1B0EB180-0082-527A-1FDB-9EF68D55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008" y="2257414"/>
            <a:ext cx="6119876" cy="417264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1834702-4406-8640-209D-EAE16399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r>
              <a:rPr lang="de-DE" dirty="0" err="1"/>
              <a:t>bEISPIELe</a:t>
            </a:r>
            <a:endParaRPr lang="en-GB" dirty="0"/>
          </a:p>
        </p:txBody>
      </p:sp>
      <p:pic>
        <p:nvPicPr>
          <p:cNvPr id="16" name="Grafik 15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403BEA24-60A5-C4A5-CE7B-CF2A7F07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317" y="136525"/>
            <a:ext cx="3253654" cy="12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9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4174011" cy="1700784"/>
          </a:xfrm>
        </p:spPr>
        <p:txBody>
          <a:bodyPr rtlCol="0"/>
          <a:lstStyle/>
          <a:p>
            <a:pPr rtl="0"/>
            <a:r>
              <a:rPr lang="de-DE" dirty="0"/>
              <a:t>Workflow</a:t>
            </a:r>
            <a:endParaRPr lang="en-GB" dirty="0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AD7F6A06-93CD-4A18-970E-BD017374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en-GB" smtClean="0"/>
              <a:pPr rtl="0"/>
              <a:t>9</a:t>
            </a:fld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593C9A-2D15-65AA-87D4-F9B71CE9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7" y="3316514"/>
            <a:ext cx="11287581" cy="1293586"/>
          </a:xfrm>
          <a:prstGeom prst="rect">
            <a:avLst/>
          </a:prstGeom>
        </p:spPr>
      </p:pic>
      <p:pic>
        <p:nvPicPr>
          <p:cNvPr id="11" name="Grafik 10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03A65B67-BFAF-772C-CD82-91955D631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317" y="136525"/>
            <a:ext cx="3253654" cy="12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6497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53_TF11201103_Win32" id="{75EAE3B7-4D46-4C10-85AC-364937A052FB}" vid="{82C9772A-0BB1-4763-95DB-AB3CD5960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design</Template>
  <TotalTime>0</TotalTime>
  <Words>115</Words>
  <Application>Microsoft Office PowerPoint</Application>
  <PresentationFormat>Breitbild</PresentationFormat>
  <Paragraphs>56</Paragraphs>
  <Slides>12</Slides>
  <Notes>11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 Co-Pilot</vt:lpstr>
      <vt:lpstr>AGENDA</vt:lpstr>
      <vt:lpstr>PowerPoint-Präsentation</vt:lpstr>
      <vt:lpstr>Problem</vt:lpstr>
      <vt:lpstr>USECASES</vt:lpstr>
      <vt:lpstr>Beispiel</vt:lpstr>
      <vt:lpstr>TechnischeR Aufbau</vt:lpstr>
      <vt:lpstr>bEISPIELe</vt:lpstr>
      <vt:lpstr>Workflow</vt:lpstr>
      <vt:lpstr>Zertifikat</vt:lpstr>
      <vt:lpstr>Zusammenfassung</vt:lpstr>
      <vt:lpstr>Danke!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Sarmiento, Nicolas (Stud. E - EM)</dc:creator>
  <cp:lastModifiedBy>Sarmiento, Nicolas (Stud. E - EM)</cp:lastModifiedBy>
  <cp:revision>8</cp:revision>
  <dcterms:created xsi:type="dcterms:W3CDTF">2025-03-28T10:32:57Z</dcterms:created>
  <dcterms:modified xsi:type="dcterms:W3CDTF">2025-03-28T15:02:41Z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